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6"/>
  </p:notesMasterIdLst>
  <p:handoutMasterIdLst>
    <p:handoutMasterId r:id="rId107"/>
  </p:handoutMasterIdLst>
  <p:sldIdLst>
    <p:sldId id="256" r:id="rId7"/>
    <p:sldId id="363" r:id="rId8"/>
    <p:sldId id="358" r:id="rId9"/>
    <p:sldId id="342" r:id="rId10"/>
    <p:sldId id="480" r:id="rId11"/>
    <p:sldId id="477" r:id="rId12"/>
    <p:sldId id="478" r:id="rId13"/>
    <p:sldId id="479" r:id="rId14"/>
    <p:sldId id="481" r:id="rId15"/>
    <p:sldId id="495" r:id="rId16"/>
    <p:sldId id="489" r:id="rId17"/>
    <p:sldId id="496" r:id="rId18"/>
    <p:sldId id="497" r:id="rId19"/>
    <p:sldId id="498" r:id="rId20"/>
    <p:sldId id="499" r:id="rId21"/>
    <p:sldId id="500" r:id="rId22"/>
    <p:sldId id="501" r:id="rId23"/>
    <p:sldId id="502" r:id="rId24"/>
    <p:sldId id="490" r:id="rId25"/>
    <p:sldId id="503" r:id="rId26"/>
    <p:sldId id="515" r:id="rId27"/>
    <p:sldId id="504" r:id="rId28"/>
    <p:sldId id="564" r:id="rId29"/>
    <p:sldId id="505" r:id="rId30"/>
    <p:sldId id="491" r:id="rId31"/>
    <p:sldId id="507" r:id="rId32"/>
    <p:sldId id="509" r:id="rId33"/>
    <p:sldId id="567" r:id="rId34"/>
    <p:sldId id="508" r:id="rId35"/>
    <p:sldId id="511" r:id="rId36"/>
    <p:sldId id="506" r:id="rId37"/>
    <p:sldId id="510" r:id="rId38"/>
    <p:sldId id="492" r:id="rId39"/>
    <p:sldId id="514" r:id="rId40"/>
    <p:sldId id="565" r:id="rId41"/>
    <p:sldId id="566" r:id="rId42"/>
    <p:sldId id="512" r:id="rId43"/>
    <p:sldId id="513" r:id="rId44"/>
    <p:sldId id="493" r:id="rId45"/>
    <p:sldId id="516" r:id="rId46"/>
    <p:sldId id="517" r:id="rId47"/>
    <p:sldId id="523" r:id="rId48"/>
    <p:sldId id="528" r:id="rId49"/>
    <p:sldId id="568" r:id="rId50"/>
    <p:sldId id="530" r:id="rId51"/>
    <p:sldId id="532" r:id="rId52"/>
    <p:sldId id="529" r:id="rId53"/>
    <p:sldId id="569" r:id="rId54"/>
    <p:sldId id="531" r:id="rId55"/>
    <p:sldId id="533" r:id="rId56"/>
    <p:sldId id="535" r:id="rId57"/>
    <p:sldId id="518" r:id="rId58"/>
    <p:sldId id="524" r:id="rId59"/>
    <p:sldId id="540" r:id="rId60"/>
    <p:sldId id="573" r:id="rId61"/>
    <p:sldId id="541" r:id="rId62"/>
    <p:sldId id="542" r:id="rId63"/>
    <p:sldId id="543" r:id="rId64"/>
    <p:sldId id="574" r:id="rId65"/>
    <p:sldId id="544" r:id="rId66"/>
    <p:sldId id="545" r:id="rId67"/>
    <p:sldId id="546" r:id="rId68"/>
    <p:sldId id="575" r:id="rId69"/>
    <p:sldId id="547" r:id="rId70"/>
    <p:sldId id="548" r:id="rId71"/>
    <p:sldId id="536" r:id="rId72"/>
    <p:sldId id="519" r:id="rId73"/>
    <p:sldId id="525" r:id="rId74"/>
    <p:sldId id="570" r:id="rId75"/>
    <p:sldId id="571" r:id="rId76"/>
    <p:sldId id="572" r:id="rId77"/>
    <p:sldId id="549" r:id="rId78"/>
    <p:sldId id="550" r:id="rId79"/>
    <p:sldId id="551" r:id="rId80"/>
    <p:sldId id="537" r:id="rId81"/>
    <p:sldId id="520" r:id="rId82"/>
    <p:sldId id="526" r:id="rId83"/>
    <p:sldId id="552" r:id="rId84"/>
    <p:sldId id="553" r:id="rId85"/>
    <p:sldId id="555" r:id="rId86"/>
    <p:sldId id="556" r:id="rId87"/>
    <p:sldId id="557" r:id="rId88"/>
    <p:sldId id="554" r:id="rId89"/>
    <p:sldId id="558" r:id="rId90"/>
    <p:sldId id="559" r:id="rId91"/>
    <p:sldId id="560" r:id="rId92"/>
    <p:sldId id="561" r:id="rId93"/>
    <p:sldId id="562" r:id="rId94"/>
    <p:sldId id="563" r:id="rId95"/>
    <p:sldId id="538" r:id="rId96"/>
    <p:sldId id="521" r:id="rId97"/>
    <p:sldId id="527" r:id="rId98"/>
    <p:sldId id="539" r:id="rId99"/>
    <p:sldId id="522" r:id="rId100"/>
    <p:sldId id="482" r:id="rId101"/>
    <p:sldId id="484" r:id="rId102"/>
    <p:sldId id="485" r:id="rId103"/>
    <p:sldId id="483" r:id="rId104"/>
    <p:sldId id="488" r:id="rId10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73154"/>
  </p:normalViewPr>
  <p:slideViewPr>
    <p:cSldViewPr snapToGrid="0">
      <p:cViewPr>
        <p:scale>
          <a:sx n="76" d="100"/>
          <a:sy n="76" d="100"/>
        </p:scale>
        <p:origin x="312" y="768"/>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theme" Target="theme/theme1.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2016-05-04</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2016-05-04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skills/joy-of-automating-episode-1/" TargetMode="External"/><Relationship Id="rId3" Type="http://schemas.openxmlformats.org/officeDocument/2006/relationships/hyperlink" Target="https://goo.gl/srvJt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docs.chef.io/cookbook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hyperlink" Target="https://docs.chef.io/ctl_chef.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packag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group.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ce_user.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remote_fil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template.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servic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a:t>
            </a:r>
            <a:r>
              <a:rPr lang="en-US" sz="3600" dirty="0" err="1" smtClean="0"/>
              <a:t>CentOS</a:t>
            </a:r>
            <a:r>
              <a:rPr lang="en-US" sz="3600" dirty="0" smtClean="0"/>
              <a:t> 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a:t>
            </a:r>
            <a:r>
              <a:rPr lang="en-US" dirty="0" err="1" smtClean="0"/>
              <a:t>CentOS</a:t>
            </a:r>
            <a:r>
              <a:rPr lang="en-US" dirty="0" smtClean="0"/>
              <a:t> 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Tomcat Setup Instructions</a:t>
            </a:r>
            <a:endParaRPr lang="en-US" dirty="0"/>
          </a:p>
        </p:txBody>
      </p:sp>
      <p:sp>
        <p:nvSpPr>
          <p:cNvPr id="3" name="Subtitle 2"/>
          <p:cNvSpPr>
            <a:spLocks noGrp="1"/>
          </p:cNvSpPr>
          <p:nvPr>
            <p:ph type="subTitle" idx="1"/>
          </p:nvPr>
        </p:nvSpPr>
        <p:spPr>
          <a:xfrm>
            <a:off x="1671638" y="3271839"/>
            <a:ext cx="12319000" cy="2242132"/>
          </a:xfrm>
        </p:spPr>
        <p:txBody>
          <a:bodyPr/>
          <a:lstStyle/>
          <a:p>
            <a:r>
              <a:rPr lang="en-US" dirty="0" smtClean="0"/>
              <a:t>The setup instructions have been created for you and can be found at the specified link. We are going to use these instructions throughout this workshop.</a:t>
            </a:r>
            <a:endParaRPr lang="en-US" dirty="0"/>
          </a:p>
        </p:txBody>
      </p:sp>
      <p:sp>
        <p:nvSpPr>
          <p:cNvPr id="4" name="Content Placeholder 3"/>
          <p:cNvSpPr>
            <a:spLocks noGrp="1"/>
          </p:cNvSpPr>
          <p:nvPr>
            <p:ph sz="quarter" idx="13"/>
          </p:nvPr>
        </p:nvSpPr>
        <p:spPr>
          <a:xfrm>
            <a:off x="3164729" y="7164200"/>
            <a:ext cx="9926542" cy="524133"/>
          </a:xfrm>
        </p:spPr>
        <p:txBody>
          <a:bodyPr/>
          <a:lstStyle/>
          <a:p>
            <a:r>
              <a:rPr lang="en-US" sz="3600" dirty="0" err="1" smtClean="0">
                <a:hlinkClick r:id="rId2"/>
              </a:rPr>
              <a:t>learn.chef.io</a:t>
            </a:r>
            <a:r>
              <a:rPr lang="en-US" sz="3600" dirty="0" smtClean="0">
                <a:hlinkClick r:id="rId2"/>
              </a:rPr>
              <a:t>/skills/joy-of-automating-episode-1</a:t>
            </a:r>
            <a:endParaRPr lang="en-US" sz="3600" dirty="0"/>
          </a:p>
        </p:txBody>
      </p:sp>
      <p:sp>
        <p:nvSpPr>
          <p:cNvPr id="5" name="Content Placeholder 3"/>
          <p:cNvSpPr txBox="1">
            <a:spLocks/>
          </p:cNvSpPr>
          <p:nvPr/>
        </p:nvSpPr>
        <p:spPr>
          <a:xfrm>
            <a:off x="3317129" y="5163082"/>
            <a:ext cx="9926542" cy="1875620"/>
          </a:xfrm>
          <a:prstGeom prst="rect">
            <a:avLst/>
          </a:prstGeom>
        </p:spPr>
        <p:txBody>
          <a:bodyPr anchor="ctr"/>
          <a:lstStyle>
            <a:lvl1pPr marL="0" indent="0" algn="ctr" defTabSz="1217613" rtl="0" eaLnBrk="1" fontAlgn="base" hangingPunct="1">
              <a:spcBef>
                <a:spcPts val="800"/>
              </a:spcBef>
              <a:spcAft>
                <a:spcPct val="0"/>
              </a:spcAft>
              <a:buSzPct val="90000"/>
              <a:buFont typeface="Arial" charset="0"/>
              <a:buNone/>
              <a:defRPr sz="24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hlinkClick r:id="rId3"/>
              </a:rPr>
              <a:t>https://</a:t>
            </a:r>
            <a:r>
              <a:rPr lang="en-US" sz="3600" dirty="0" err="1" smtClean="0">
                <a:hlinkClick r:id="rId3"/>
              </a:rPr>
              <a:t>goo.gl</a:t>
            </a:r>
            <a:r>
              <a:rPr lang="en-US" sz="3600" dirty="0" smtClean="0">
                <a:hlinkClick r:id="rId3"/>
              </a:rPr>
              <a:t>/</a:t>
            </a:r>
            <a:r>
              <a:rPr lang="en-US" sz="3600" dirty="0" err="1" smtClean="0">
                <a:hlinkClick r:id="rId3"/>
              </a:rPr>
              <a:t>srvJtu</a:t>
            </a:r>
            <a:endParaRPr lang="en-US" sz="3600" dirty="0" smtClean="0"/>
          </a:p>
        </p:txBody>
      </p:sp>
    </p:spTree>
    <p:extLst>
      <p:ext uri="{BB962C8B-B14F-4D97-AF65-F5344CB8AC3E}">
        <p14:creationId xmlns:p14="http://schemas.microsoft.com/office/powerpoint/2010/main" val="214592188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104151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a:t>
            </a:r>
            <a:r>
              <a:rPr lang="en-US" dirty="0" err="1"/>
              <a:t>groupadd</a:t>
            </a:r>
            <a:r>
              <a:rPr lang="en-US" dirty="0"/>
              <a:t> chef</a:t>
            </a:r>
          </a:p>
          <a:p>
            <a:r>
              <a:rPr lang="en-US" dirty="0"/>
              <a:t>$ </a:t>
            </a:r>
            <a:r>
              <a:rPr lang="en-US" dirty="0" err="1"/>
              <a:t>sudo</a:t>
            </a:r>
            <a:r>
              <a:rPr lang="en-US" dirty="0"/>
              <a:t> </a:t>
            </a:r>
            <a:r>
              <a:rPr lang="en-US" dirty="0" err="1"/>
              <a:t>useradd</a:t>
            </a:r>
            <a:r>
              <a:rPr lang="en-US" dirty="0"/>
              <a:t> -g chef chef</a:t>
            </a:r>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a:t>
            </a:r>
            <a:r>
              <a:rPr lang="en-US" dirty="0" smtClean="0"/>
              <a:t>process.</a:t>
            </a:r>
            <a:endParaRPr lang="en-US" dirty="0"/>
          </a:p>
        </p:txBody>
      </p:sp>
    </p:spTree>
    <p:extLst>
      <p:ext uri="{BB962C8B-B14F-4D97-AF65-F5344CB8AC3E}">
        <p14:creationId xmlns:p14="http://schemas.microsoft.com/office/powerpoint/2010/main" val="24603762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77089025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chef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chef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31255030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20014339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386264021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If we wanted to do this with Chef, where do we start?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204719837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Relevant history, job titles, contact information, and fun facts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cookbooks/tomcat/</a:t>
            </a:r>
          </a:p>
          <a:p>
            <a:r>
              <a:rPr lang="en-US" b="1" dirty="0"/>
              <a:t>├── </a:t>
            </a:r>
            <a:r>
              <a:rPr lang="en-US" b="1" dirty="0" err="1"/>
              <a:t>Berksfile</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a:t>
            </a:r>
            <a:r>
              <a:rPr lang="en-US" b="1" dirty="0" err="1"/>
              <a:t>README.md</a:t>
            </a:r>
            <a:endParaRPr lang="en-US" b="1" dirty="0"/>
          </a:p>
          <a:p>
            <a:r>
              <a:rPr lang="en-US" b="1" dirty="0"/>
              <a:t>├── recipes</a:t>
            </a:r>
          </a:p>
          <a:p>
            <a:r>
              <a:rPr lang="en-US" b="1" dirty="0"/>
              <a:t>│   └── </a:t>
            </a:r>
            <a:r>
              <a:rPr lang="en-US" b="1" dirty="0" err="1"/>
              <a:t>default.rb</a:t>
            </a:r>
            <a:endParaRPr lang="en-US" b="1" dirty="0"/>
          </a:p>
          <a:p>
            <a:r>
              <a:rPr lang="en-US" b="1" dirty="0"/>
              <a:t>├── </a:t>
            </a:r>
            <a:r>
              <a:rPr lang="en-US" b="1" dirty="0" smtClean="0"/>
              <a:t>spec</a:t>
            </a:r>
          </a:p>
          <a:p>
            <a:r>
              <a:rPr lang="nb-NO" b="1" dirty="0"/>
              <a:t>│   ├── </a:t>
            </a:r>
            <a:r>
              <a:rPr lang="nb-NO" b="1" dirty="0" err="1"/>
              <a:t>spec_helper.rb</a:t>
            </a:r>
            <a:endParaRPr lang="nb-NO" b="1" dirty="0"/>
          </a:p>
          <a:p>
            <a:r>
              <a:rPr lang="nb-NO" b="1" dirty="0"/>
              <a:t>10 </a:t>
            </a:r>
            <a:r>
              <a:rPr lang="nb-NO" b="1" dirty="0" err="1"/>
              <a:t>directories</a:t>
            </a:r>
            <a:r>
              <a:rPr lang="nb-NO" b="1" dirty="0"/>
              <a:t>, 9 files</a:t>
            </a:r>
            <a:endParaRPr lang="en-US" b="1" dirty="0"/>
          </a:p>
        </p:txBody>
      </p:sp>
      <p:sp>
        <p:nvSpPr>
          <p:cNvPr id="3" name="Text Placeholder 2"/>
          <p:cNvSpPr>
            <a:spLocks noGrp="1"/>
          </p:cNvSpPr>
          <p:nvPr>
            <p:ph type="body" sz="quarter" idx="11"/>
          </p:nvPr>
        </p:nvSpPr>
        <p:spPr/>
        <p:txBody>
          <a:bodyPr/>
          <a:lstStyle/>
          <a:p>
            <a:r>
              <a:rPr lang="en-US" dirty="0" smtClean="0"/>
              <a:t>&gt; tree cookbooks/tomcat</a:t>
            </a:r>
            <a:endParaRPr lang="en-US" dirty="0"/>
          </a:p>
        </p:txBody>
      </p:sp>
      <p:sp>
        <p:nvSpPr>
          <p:cNvPr id="7" name="Content Placeholder 6"/>
          <p:cNvSpPr>
            <a:spLocks noGrp="1"/>
          </p:cNvSpPr>
          <p:nvPr>
            <p:ph sz="quarter" idx="12"/>
          </p:nvPr>
        </p:nvSpPr>
        <p:spPr>
          <a:xfrm>
            <a:off x="1127883" y="7121712"/>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tomcat Directory</a:t>
            </a:r>
            <a:endParaRPr lang="en-US" dirty="0"/>
          </a:p>
        </p:txBody>
      </p:sp>
    </p:spTree>
    <p:extLst>
      <p:ext uri="{BB962C8B-B14F-4D97-AF65-F5344CB8AC3E}">
        <p14:creationId xmlns:p14="http://schemas.microsoft.com/office/powerpoint/2010/main" val="37301275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an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91452822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a:t>
            </a:r>
            <a:r>
              <a:rPr lang="en-US" dirty="0" smtClean="0"/>
              <a:t>devel'</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lstStyle/>
          <a:p>
            <a:r>
              <a:rPr lang="en-US" dirty="0" smtClean="0"/>
              <a:t>Returning to the Home directory</a:t>
            </a:r>
            <a:endParaRPr lang="en-US" dirty="0"/>
          </a:p>
        </p:txBody>
      </p:sp>
    </p:spTree>
    <p:extLst>
      <p:ext uri="{BB962C8B-B14F-4D97-AF65-F5344CB8AC3E}">
        <p14:creationId xmlns:p14="http://schemas.microsoft.com/office/powerpoint/2010/main" val="86821724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50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a:t>
            </a:r>
            <a:r>
              <a:rPr lang="en-US" dirty="0" smtClean="0"/>
              <a:t>chef</a:t>
            </a:r>
            <a:endParaRPr lang="en-US" dirty="0"/>
          </a:p>
          <a:p>
            <a:r>
              <a:rPr lang="en-US" dirty="0"/>
              <a:t>$ </a:t>
            </a:r>
            <a:r>
              <a:rPr lang="en-US" dirty="0" err="1"/>
              <a:t>sudo</a:t>
            </a:r>
            <a:r>
              <a:rPr lang="en-US" dirty="0"/>
              <a:t> </a:t>
            </a:r>
            <a:r>
              <a:rPr lang="en-US" dirty="0" err="1" smtClean="0"/>
              <a:t>useradd</a:t>
            </a:r>
            <a:r>
              <a:rPr lang="en-US" dirty="0" smtClean="0"/>
              <a:t> -g chef chef</a:t>
            </a:r>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108781332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chef</a:t>
            </a:r>
            <a:endParaRPr lang="en-US" dirty="0"/>
          </a:p>
        </p:txBody>
      </p:sp>
      <p:sp>
        <p:nvSpPr>
          <p:cNvPr id="3" name="Content Placeholder 2"/>
          <p:cNvSpPr>
            <a:spLocks noGrp="1"/>
          </p:cNvSpPr>
          <p:nvPr>
            <p:ph sz="quarter" idx="12"/>
          </p:nvPr>
        </p:nvSpPr>
        <p:spPr/>
        <p:txBody>
          <a:bodyPr/>
          <a:lstStyle/>
          <a:p>
            <a:r>
              <a:rPr lang="en-US" dirty="0" smtClean="0"/>
              <a:t>group </a:t>
            </a:r>
            <a:r>
              <a:rPr lang="en-US" dirty="0" smtClean="0"/>
              <a:t>'chef' </a:t>
            </a:r>
            <a:r>
              <a:rPr lang="en-US" dirty="0" smtClean="0"/>
              <a:t>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'java-1.7.0-openjdk-devel'</a:t>
            </a:r>
          </a:p>
          <a:p>
            <a:endParaRPr lang="en-US" dirty="0"/>
          </a:p>
          <a:p>
            <a:r>
              <a:rPr lang="en-US" dirty="0"/>
              <a:t>group </a:t>
            </a:r>
            <a:r>
              <a:rPr lang="en-US" dirty="0" smtClean="0"/>
              <a:t>'chef' </a:t>
            </a:r>
            <a:r>
              <a:rPr lang="en-US" dirty="0"/>
              <a:t>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3115733"/>
            <a:ext cx="14404273" cy="1729877"/>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a:t>
            </a:r>
            <a:r>
              <a:rPr lang="en-US" dirty="0" smtClean="0"/>
              <a:t>-g chef chef</a:t>
            </a:r>
            <a:endParaRPr lang="en-US" dirty="0"/>
          </a:p>
          <a:p>
            <a:endParaRPr lang="en-US" dirty="0"/>
          </a:p>
        </p:txBody>
      </p:sp>
      <p:sp>
        <p:nvSpPr>
          <p:cNvPr id="6" name="Content Placeholder 5"/>
          <p:cNvSpPr>
            <a:spLocks noGrp="1"/>
          </p:cNvSpPr>
          <p:nvPr>
            <p:ph sz="quarter" idx="12"/>
          </p:nvPr>
        </p:nvSpPr>
        <p:spPr/>
        <p:txBody>
          <a:bodyPr/>
          <a:lstStyle/>
          <a:p>
            <a:r>
              <a:rPr lang="en-US" dirty="0" smtClean="0"/>
              <a:t>user </a:t>
            </a:r>
            <a:r>
              <a:rPr lang="en-US" dirty="0" smtClean="0"/>
              <a:t>'chef</a:t>
            </a:r>
            <a:r>
              <a:rPr lang="en-US" dirty="0" smtClean="0"/>
              <a:t>' </a:t>
            </a:r>
            <a:r>
              <a:rPr lang="en-US" dirty="0" smtClean="0"/>
              <a:t>do</a:t>
            </a:r>
          </a:p>
          <a:p>
            <a:r>
              <a:rPr lang="en-US" dirty="0" smtClean="0"/>
              <a:t>  group 'chef'</a:t>
            </a:r>
            <a:endParaRPr lang="en-US" dirty="0" smtClean="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a:bodyPr>
          <a:lstStyle/>
          <a:p>
            <a:r>
              <a:rPr lang="en-US" dirty="0"/>
              <a:t>package 'java-1.7.0-openjdk-devel'</a:t>
            </a:r>
          </a:p>
          <a:p>
            <a:endParaRPr lang="en-US" dirty="0"/>
          </a:p>
          <a:p>
            <a:r>
              <a:rPr lang="en-US" dirty="0"/>
              <a:t>group 'tomcat' do</a:t>
            </a:r>
          </a:p>
          <a:p>
            <a:r>
              <a:rPr lang="en-US" dirty="0"/>
              <a:t>  action :create</a:t>
            </a:r>
          </a:p>
          <a:p>
            <a:r>
              <a:rPr lang="en-US" dirty="0"/>
              <a:t>end</a:t>
            </a:r>
          </a:p>
          <a:p>
            <a:endParaRPr lang="en-US" dirty="0"/>
          </a:p>
          <a:p>
            <a:r>
              <a:rPr lang="en-US" dirty="0"/>
              <a:t>user </a:t>
            </a:r>
            <a:r>
              <a:rPr lang="en-US" dirty="0" smtClean="0"/>
              <a:t>'chef' </a:t>
            </a:r>
            <a:r>
              <a:rPr lang="en-US" dirty="0"/>
              <a:t>do</a:t>
            </a:r>
          </a:p>
          <a:p>
            <a:r>
              <a:rPr lang="en-US" dirty="0" smtClean="0"/>
              <a:t>  group 'chef'</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83200"/>
            <a:ext cx="14404273" cy="1710267"/>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Converging </a:t>
            </a:r>
            <a:r>
              <a:rPr lang="en-US" dirty="0"/>
              <a:t>3 resources</a:t>
            </a:r>
          </a:p>
          <a:p>
            <a:r>
              <a:rPr lang="en-US" dirty="0"/>
              <a:t>Recipe: tomcat::default</a:t>
            </a:r>
          </a:p>
          <a:p>
            <a:r>
              <a:rPr lang="en-US" dirty="0"/>
              <a:t>  * </a:t>
            </a:r>
            <a:r>
              <a:rPr lang="en-US" dirty="0" err="1"/>
              <a:t>yum_package</a:t>
            </a:r>
            <a:r>
              <a:rPr lang="en-US" dirty="0"/>
              <a:t>[java-1.7.0-openjdk-devel] action install (up to date)</a:t>
            </a:r>
          </a:p>
          <a:p>
            <a:r>
              <a:rPr lang="en-US" dirty="0"/>
              <a:t>  * </a:t>
            </a:r>
            <a:r>
              <a:rPr lang="en-US" dirty="0" smtClean="0"/>
              <a:t>group[chef] </a:t>
            </a:r>
            <a:r>
              <a:rPr lang="en-US" dirty="0"/>
              <a:t>action create</a:t>
            </a:r>
          </a:p>
          <a:p>
            <a:r>
              <a:rPr lang="en-US" dirty="0"/>
              <a:t>    - create </a:t>
            </a:r>
            <a:r>
              <a:rPr lang="en-US" dirty="0" smtClean="0"/>
              <a:t>chef</a:t>
            </a:r>
            <a:endParaRPr lang="en-US" dirty="0"/>
          </a:p>
          <a:p>
            <a:r>
              <a:rPr lang="en-US" dirty="0"/>
              <a:t>  * </a:t>
            </a:r>
            <a:r>
              <a:rPr lang="en-US" dirty="0" smtClean="0"/>
              <a:t>user[chef] </a:t>
            </a:r>
            <a:r>
              <a:rPr lang="en-US" dirty="0"/>
              <a:t>action create</a:t>
            </a:r>
          </a:p>
          <a:p>
            <a:r>
              <a:rPr lang="en-US" dirty="0"/>
              <a:t>    - create user </a:t>
            </a:r>
            <a:r>
              <a:rPr lang="en-US" dirty="0" smtClean="0"/>
              <a:t>chef</a:t>
            </a:r>
            <a:endParaRPr lang="en-US" dirty="0"/>
          </a:p>
          <a:p>
            <a:endParaRPr lang="en-US" dirty="0"/>
          </a:p>
          <a:p>
            <a:r>
              <a:rPr lang="en-US" dirty="0"/>
              <a:t>Running handlers:</a:t>
            </a:r>
          </a:p>
          <a:p>
            <a:r>
              <a:rPr lang="en-US" dirty="0" smtClean="0"/>
              <a:t>Chef </a:t>
            </a:r>
            <a:r>
              <a:rPr lang="en-US" dirty="0"/>
              <a:t>Client finished, 2/3 resources updated in 09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331309"/>
            <a:ext cx="14420850" cy="2318873"/>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690919072"/>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41138921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'tomcat' do</a:t>
            </a:r>
          </a:p>
          <a:p>
            <a:r>
              <a:rPr lang="en-US" dirty="0"/>
              <a:t>  </a:t>
            </a:r>
            <a:r>
              <a:rPr lang="en-US" dirty="0" err="1"/>
              <a:t>manage_home</a:t>
            </a:r>
            <a:r>
              <a:rPr lang="en-US" dirty="0"/>
              <a:t> false</a:t>
            </a:r>
          </a:p>
          <a:p>
            <a:r>
              <a:rPr lang="en-US" dirty="0"/>
              <a:t>  shell '/bin/</a:t>
            </a:r>
            <a:r>
              <a:rPr lang="en-US" dirty="0" err="1"/>
              <a:t>nologin</a:t>
            </a:r>
            <a:r>
              <a:rPr lang="en-US" dirty="0"/>
              <a:t>'</a:t>
            </a:r>
          </a:p>
          <a:p>
            <a:r>
              <a:rPr lang="en-US" dirty="0"/>
              <a:t>  group 'tomcat'</a:t>
            </a:r>
          </a:p>
          <a:p>
            <a:r>
              <a:rPr lang="en-US" dirty="0"/>
              <a:t>  home '/opt/tomcat'</a:t>
            </a:r>
          </a:p>
          <a:p>
            <a:r>
              <a:rPr lang="en-US" dirty="0"/>
              <a:t>end</a:t>
            </a:r>
          </a:p>
          <a:p>
            <a:endParaRPr lang="en-US" dirty="0"/>
          </a:p>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744210"/>
            <a:ext cx="14404273" cy="2159147"/>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607997"/>
            <a:ext cx="14404273" cy="2326237"/>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p:txBody>
          <a:bodyPr/>
          <a:lstStyle/>
          <a:p>
            <a:r>
              <a:rPr lang="en-US" dirty="0"/>
              <a:t>directory '/opt/tomcat' do</a:t>
            </a:r>
          </a:p>
          <a:p>
            <a:r>
              <a:rPr lang="en-US" dirty="0"/>
              <a:t>  action :create</a:t>
            </a:r>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206982"/>
            <a:ext cx="14404273" cy="2660417"/>
          </a:xfrm>
        </p:spPr>
        <p:txBody>
          <a:bodyPr/>
          <a:lstStyle/>
          <a:p>
            <a:endParaRPr lang="en-US" dirty="0"/>
          </a:p>
        </p:txBody>
      </p:sp>
    </p:spTree>
    <p:extLst>
      <p:ext uri="{BB962C8B-B14F-4D97-AF65-F5344CB8AC3E}">
        <p14:creationId xmlns:p14="http://schemas.microsoft.com/office/powerpoint/2010/main" val="869767320"/>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Converging </a:t>
            </a:r>
            <a:r>
              <a:rPr lang="en-US" dirty="0"/>
              <a:t>6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 (up to date)</a:t>
            </a:r>
          </a:p>
          <a:p>
            <a:r>
              <a:rPr lang="en-US" dirty="0"/>
              <a:t>  * user[tomcat] action create (up to date)</a:t>
            </a:r>
          </a:p>
          <a:p>
            <a:r>
              <a:rPr lang="en-US" dirty="0"/>
              <a:t>  * </a:t>
            </a:r>
            <a:r>
              <a:rPr lang="en-US" dirty="0" err="1"/>
              <a:t>remote_file</a:t>
            </a:r>
            <a:r>
              <a:rPr lang="en-US" dirty="0"/>
              <a:t>[/</a:t>
            </a:r>
            <a:r>
              <a:rPr lang="en-US" dirty="0" err="1"/>
              <a:t>tmp</a:t>
            </a:r>
            <a:r>
              <a:rPr lang="en-US" dirty="0"/>
              <a:t>/apache-tomcat-8.0.33.tar.gz] action create (up to date)</a:t>
            </a:r>
          </a:p>
          <a:p>
            <a:r>
              <a:rPr lang="en-US" dirty="0"/>
              <a:t>  * directory[/opt/tomcat] action create (up to date)</a:t>
            </a:r>
          </a:p>
          <a:p>
            <a:r>
              <a:rPr lang="en-US" dirty="0"/>
              <a:t>  * execute[</a:t>
            </a:r>
            <a:r>
              <a:rPr lang="en-US" dirty="0" err="1"/>
              <a:t>extract_tomcat</a:t>
            </a:r>
            <a:r>
              <a:rPr lang="en-US" dirty="0"/>
              <a:t>] action run</a:t>
            </a:r>
          </a:p>
          <a:p>
            <a:r>
              <a:rPr lang="en-US" dirty="0"/>
              <a:t>    - execute tar </a:t>
            </a:r>
            <a:r>
              <a:rPr lang="en-US" dirty="0" err="1"/>
              <a:t>xvf</a:t>
            </a:r>
            <a:r>
              <a:rPr lang="en-US" dirty="0"/>
              <a:t> apache-tomcat-8*</a:t>
            </a:r>
            <a:r>
              <a:rPr lang="en-US" dirty="0" err="1"/>
              <a:t>tar.gz</a:t>
            </a:r>
            <a:r>
              <a:rPr lang="en-US" dirty="0"/>
              <a:t> -C /opt/tomcat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5367267"/>
            <a:ext cx="14420850" cy="251938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954935391"/>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chef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chef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chef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a:t>
            </a:r>
            <a:r>
              <a:rPr lang="en-US" dirty="0" smtClean="0"/>
              <a:t>chef /opt/tomcat/</a:t>
            </a:r>
            <a:r>
              <a:rPr lang="en-US" dirty="0" err="1" smtClean="0"/>
              <a:t>conf</a:t>
            </a:r>
            <a:r>
              <a:rPr lang="en-US" dirty="0" smtClean="0"/>
              <a:t>'</a:t>
            </a:r>
          </a:p>
          <a:p>
            <a:endParaRPr lang="en-US" dirty="0" smtClean="0"/>
          </a:p>
          <a:p>
            <a:r>
              <a:rPr lang="en-US" dirty="0" smtClean="0"/>
              <a:t>directory '/opt/tomcat/</a:t>
            </a:r>
            <a:r>
              <a:rPr lang="en-US" dirty="0" err="1" smtClean="0"/>
              <a:t>conf</a:t>
            </a:r>
            <a:r>
              <a:rPr lang="en-US" dirty="0" smtClean="0"/>
              <a:t>' do</a:t>
            </a:r>
          </a:p>
          <a:p>
            <a:r>
              <a:rPr lang="en-US" dirty="0" smtClean="0"/>
              <a:t>  group </a:t>
            </a:r>
            <a:r>
              <a:rPr lang="en-US" dirty="0" smtClean="0"/>
              <a:t>'chef'</a:t>
            </a:r>
            <a:endParaRPr lang="en-US" dirty="0" smtClean="0"/>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smtClean="0"/>
              <a:t>end</a:t>
            </a:r>
          </a:p>
          <a:p>
            <a:endParaRPr lang="en-US" dirty="0"/>
          </a:p>
          <a:p>
            <a:r>
              <a:rPr lang="en-US" dirty="0"/>
              <a:t>execute '</a:t>
            </a:r>
            <a:r>
              <a:rPr lang="en-US" dirty="0" err="1"/>
              <a:t>chgrp</a:t>
            </a:r>
            <a:r>
              <a:rPr lang="en-US" dirty="0"/>
              <a:t> -R </a:t>
            </a:r>
            <a:r>
              <a:rPr lang="en-US" dirty="0" smtClean="0"/>
              <a:t>chef /opt/tomcat/</a:t>
            </a:r>
            <a:r>
              <a:rPr lang="en-US" dirty="0" err="1" smtClean="0"/>
              <a:t>conf</a:t>
            </a:r>
            <a:r>
              <a:rPr lang="en-US" dirty="0"/>
              <a:t>'</a:t>
            </a:r>
          </a:p>
          <a:p>
            <a:endParaRPr lang="en-US" dirty="0"/>
          </a:p>
          <a:p>
            <a:r>
              <a:rPr lang="en-US" dirty="0"/>
              <a:t>directory '/opt/tomcat/</a:t>
            </a:r>
            <a:r>
              <a:rPr lang="en-US" dirty="0" err="1"/>
              <a:t>conf</a:t>
            </a:r>
            <a:r>
              <a:rPr lang="en-US" dirty="0"/>
              <a:t>' do</a:t>
            </a:r>
          </a:p>
          <a:p>
            <a:r>
              <a:rPr lang="en-US" dirty="0"/>
              <a:t>  group </a:t>
            </a:r>
            <a:r>
              <a:rPr lang="en-US" dirty="0" smtClean="0"/>
              <a:t>'chef</a:t>
            </a:r>
            <a:r>
              <a:rPr lang="en-US" dirty="0" smtClean="0"/>
              <a:t>'</a:t>
            </a:r>
            <a:endParaRPr lang="en-US" dirty="0"/>
          </a:p>
          <a:p>
            <a:r>
              <a:rPr lang="en-US" dirty="0"/>
              <a:t>  mode '0474'</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842933"/>
            <a:ext cx="14404273" cy="3064934"/>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a:t>
            </a:r>
            <a:r>
              <a:rPr lang="en-US" dirty="0" smtClean="0"/>
              <a:t>chef </a:t>
            </a:r>
            <a:r>
              <a:rPr lang="en-US" dirty="0" err="1" smtClean="0"/>
              <a:t>webapps</a:t>
            </a:r>
            <a:r>
              <a:rPr lang="en-US" dirty="0" smtClean="0"/>
              <a:t>/ work/ temp/ logs</a:t>
            </a:r>
            <a:r>
              <a:rPr lang="en-US" dirty="0" smtClean="0"/>
              <a:t>/ </a:t>
            </a:r>
            <a:r>
              <a:rPr lang="en-US" dirty="0" err="1" smtClean="0"/>
              <a:t>conf</a:t>
            </a:r>
            <a:r>
              <a:rPr lang="en-US" dirty="0" smtClean="0"/>
              <a:t>/' </a:t>
            </a:r>
            <a:r>
              <a:rPr lang="en-US" dirty="0" smtClean="0"/>
              <a:t>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directory '/opt/tomcat/</a:t>
            </a:r>
            <a:r>
              <a:rPr lang="en-US" dirty="0" err="1"/>
              <a:t>conf</a:t>
            </a:r>
            <a:r>
              <a:rPr lang="en-US" dirty="0"/>
              <a:t>' do</a:t>
            </a:r>
          </a:p>
          <a:p>
            <a:r>
              <a:rPr lang="en-US" dirty="0"/>
              <a:t>  group </a:t>
            </a:r>
            <a:r>
              <a:rPr lang="en-US" dirty="0" smtClean="0"/>
              <a:t>'chef'</a:t>
            </a:r>
            <a:endParaRPr lang="en-US" dirty="0"/>
          </a:p>
          <a:p>
            <a:r>
              <a:rPr lang="en-US" dirty="0"/>
              <a:t>  mode '0474'</a:t>
            </a:r>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427885"/>
            <a:ext cx="14404273" cy="3642562"/>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 </a:t>
            </a:r>
            <a:r>
              <a:rPr lang="en-US" dirty="0"/>
              <a:t>directory[/opt/tomcat/</a:t>
            </a:r>
            <a:r>
              <a:rPr lang="en-US" dirty="0" err="1"/>
              <a:t>conf</a:t>
            </a:r>
            <a:r>
              <a:rPr lang="en-US" dirty="0"/>
              <a:t>] action create</a:t>
            </a:r>
          </a:p>
          <a:p>
            <a:r>
              <a:rPr lang="en-US" dirty="0"/>
              <a:t>    - change mode from '0755' to '0474'</a:t>
            </a:r>
          </a:p>
          <a:p>
            <a:r>
              <a:rPr lang="en-US" dirty="0"/>
              <a:t>    - change group from 'root' to 'tomcat'</a:t>
            </a:r>
          </a:p>
          <a:p>
            <a:r>
              <a:rPr lang="en-US" dirty="0"/>
              <a:t>  * execute[</a:t>
            </a:r>
            <a:r>
              <a:rPr lang="en-US" dirty="0" err="1"/>
              <a:t>chmod</a:t>
            </a:r>
            <a:r>
              <a:rPr lang="en-US" dirty="0"/>
              <a:t> </a:t>
            </a:r>
            <a:r>
              <a:rPr lang="en-US" dirty="0" err="1"/>
              <a:t>g+r</a:t>
            </a:r>
            <a:r>
              <a:rPr lang="en-US" dirty="0"/>
              <a:t> </a:t>
            </a:r>
            <a:r>
              <a:rPr lang="en-US" dirty="0" err="1"/>
              <a:t>conf</a:t>
            </a:r>
            <a:r>
              <a:rPr lang="en-US" dirty="0"/>
              <a:t>/*] action run</a:t>
            </a:r>
          </a:p>
          <a:p>
            <a:r>
              <a:rPr lang="en-US" dirty="0"/>
              <a:t>    - execute </a:t>
            </a:r>
            <a:r>
              <a:rPr lang="en-US" dirty="0" err="1"/>
              <a:t>chmod</a:t>
            </a:r>
            <a:r>
              <a:rPr lang="en-US" dirty="0"/>
              <a:t> </a:t>
            </a:r>
            <a:r>
              <a:rPr lang="en-US" dirty="0" err="1"/>
              <a:t>g+r</a:t>
            </a:r>
            <a:r>
              <a:rPr lang="en-US" dirty="0"/>
              <a:t> </a:t>
            </a:r>
            <a:r>
              <a:rPr lang="en-US" dirty="0" err="1"/>
              <a:t>conf</a:t>
            </a:r>
            <a:r>
              <a:rPr lang="en-US" dirty="0"/>
              <a:t>/*</a:t>
            </a:r>
          </a:p>
          <a:p>
            <a:r>
              <a:rPr lang="en-US" dirty="0"/>
              <a:t>  * execute[</a:t>
            </a:r>
            <a:r>
              <a:rPr lang="en-US" dirty="0" err="1"/>
              <a:t>chown</a:t>
            </a:r>
            <a:r>
              <a:rPr lang="en-US" dirty="0"/>
              <a:t> -R tomcat </a:t>
            </a:r>
            <a:r>
              <a:rPr lang="en-US" dirty="0" err="1"/>
              <a:t>webapps</a:t>
            </a:r>
            <a:r>
              <a:rPr lang="en-US" dirty="0"/>
              <a:t>/ work/ temp/ logs/] action run</a:t>
            </a:r>
          </a:p>
          <a:p>
            <a:r>
              <a:rPr lang="en-US" dirty="0"/>
              <a:t>    - execute </a:t>
            </a:r>
            <a:r>
              <a:rPr lang="en-US" dirty="0" err="1"/>
              <a:t>chown</a:t>
            </a:r>
            <a:r>
              <a:rPr lang="en-US" dirty="0"/>
              <a:t> -R tomcat </a:t>
            </a:r>
            <a:r>
              <a:rPr lang="en-US" dirty="0" err="1"/>
              <a:t>webapps</a:t>
            </a:r>
            <a:r>
              <a:rPr lang="en-US" dirty="0"/>
              <a:t>/ work/ temp/ logs/</a:t>
            </a:r>
          </a:p>
          <a:p>
            <a:endParaRPr lang="en-US" dirty="0"/>
          </a:p>
          <a:p>
            <a:r>
              <a:rPr lang="en-US" dirty="0"/>
              <a:t>Running handlers:</a:t>
            </a:r>
          </a:p>
          <a:p>
            <a:r>
              <a:rPr lang="en-US" dirty="0" smtClean="0"/>
              <a:t>Chef </a:t>
            </a:r>
            <a:r>
              <a:rPr lang="en-US" dirty="0"/>
              <a:t>Client finished, 4/9 resources updated in 12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2339260"/>
            <a:ext cx="14420850" cy="382636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2102870208"/>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68747055"/>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template[cookbooks/tomcat/templates/default/</a:t>
            </a:r>
            <a:r>
              <a:rPr lang="en-US" dirty="0" err="1"/>
              <a:t>tomcat.service.erb</a:t>
            </a:r>
            <a:r>
              <a:rPr lang="en-US" dirty="0"/>
              <a:t>] action create</a:t>
            </a:r>
          </a:p>
          <a:p>
            <a:r>
              <a:rPr lang="en-US" dirty="0"/>
              <a:t>    - create new file cookbooks/tomcat/templates/default/</a:t>
            </a:r>
            <a:r>
              <a:rPr lang="en-US" dirty="0" err="1"/>
              <a:t>tomcat.service.erb</a:t>
            </a:r>
            <a:endParaRPr lang="en-US" dirty="0"/>
          </a:p>
          <a:p>
            <a:r>
              <a:rPr lang="en-US" dirty="0"/>
              <a:t>    - update content in file cookbooks/tomcat/templates/default/</a:t>
            </a:r>
            <a:r>
              <a:rPr lang="en-US" dirty="0" err="1"/>
              <a:t>tomcat.service.erb</a:t>
            </a:r>
            <a:r>
              <a:rPr lang="en-US" dirty="0"/>
              <a:t> 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template cookbooks/tomcat </a:t>
            </a:r>
            <a:r>
              <a:rPr lang="en-US" dirty="0" err="1" smtClean="0"/>
              <a:t>tomcat.service</a:t>
            </a:r>
            <a:endParaRPr lang="en-US" dirty="0"/>
          </a:p>
        </p:txBody>
      </p:sp>
      <p:sp>
        <p:nvSpPr>
          <p:cNvPr id="4" name="Content Placeholder 3"/>
          <p:cNvSpPr>
            <a:spLocks noGrp="1"/>
          </p:cNvSpPr>
          <p:nvPr>
            <p:ph sz="quarter" idx="12"/>
          </p:nvPr>
        </p:nvSpPr>
        <p:spPr>
          <a:xfrm>
            <a:off x="1094460" y="3345478"/>
            <a:ext cx="14420850" cy="4507752"/>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cookbooks/tomcat/templates/default/</a:t>
            </a:r>
            <a:r>
              <a:rPr lang="en-US" dirty="0" err="1" smtClean="0"/>
              <a:t>tomcat.service.erb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 </a:t>
            </a:r>
            <a:r>
              <a:rPr lang="en-US" sz="1600" dirty="0" err="1"/>
              <a:t>Systemd</a:t>
            </a:r>
            <a:r>
              <a:rPr lang="en-US" sz="1600" dirty="0"/>
              <a:t> unit file for tomcat</a:t>
            </a:r>
          </a:p>
          <a:p>
            <a:r>
              <a:rPr lang="en-US" sz="1600" dirty="0"/>
              <a:t>[Unit]</a:t>
            </a:r>
          </a:p>
          <a:p>
            <a:r>
              <a:rPr lang="en-US" sz="1600" dirty="0"/>
              <a:t>Description=Apache Tomcat Web Application Container</a:t>
            </a:r>
          </a:p>
          <a:p>
            <a:r>
              <a:rPr lang="en-US" sz="1600" dirty="0"/>
              <a:t>After=</a:t>
            </a:r>
            <a:r>
              <a:rPr lang="en-US" sz="1600" dirty="0" err="1"/>
              <a:t>syslog.target</a:t>
            </a:r>
            <a:r>
              <a:rPr lang="en-US" sz="1600" dirty="0"/>
              <a:t> </a:t>
            </a:r>
            <a:r>
              <a:rPr lang="en-US" sz="1600" dirty="0" err="1"/>
              <a:t>network.target</a:t>
            </a:r>
            <a:endParaRPr lang="en-US" sz="1600" dirty="0"/>
          </a:p>
          <a:p>
            <a:endParaRPr lang="en-US" sz="1600" dirty="0"/>
          </a:p>
          <a:p>
            <a:r>
              <a:rPr lang="en-US" sz="1600" dirty="0"/>
              <a:t>[Service]</a:t>
            </a:r>
          </a:p>
          <a:p>
            <a:r>
              <a:rPr lang="en-US" sz="1600" dirty="0"/>
              <a:t>Type=forking</a:t>
            </a:r>
          </a:p>
          <a:p>
            <a:endParaRPr lang="en-US" sz="1600" dirty="0"/>
          </a:p>
          <a:p>
            <a:r>
              <a:rPr lang="en-US" sz="1600" dirty="0"/>
              <a:t>Environment=JAVA_HOME=/</a:t>
            </a:r>
            <a:r>
              <a:rPr lang="en-US" sz="1600" dirty="0" err="1"/>
              <a:t>usr</a:t>
            </a:r>
            <a:r>
              <a:rPr lang="en-US" sz="1600" dirty="0"/>
              <a:t>/lib/</a:t>
            </a:r>
            <a:r>
              <a:rPr lang="en-US" sz="1600" dirty="0" err="1"/>
              <a:t>jvm</a:t>
            </a:r>
            <a:r>
              <a:rPr lang="en-US" sz="1600" dirty="0"/>
              <a:t>/</a:t>
            </a:r>
            <a:r>
              <a:rPr lang="en-US" sz="1600" dirty="0" err="1"/>
              <a:t>jre</a:t>
            </a:r>
            <a:endParaRPr lang="en-US" sz="1600" dirty="0"/>
          </a:p>
          <a:p>
            <a:r>
              <a:rPr lang="en-US" sz="1600" dirty="0"/>
              <a:t>Environment=CATALINA_PID=/opt/tomcat/temp/</a:t>
            </a:r>
            <a:r>
              <a:rPr lang="en-US" sz="1600" dirty="0" err="1"/>
              <a:t>tomcat.pid</a:t>
            </a:r>
            <a:endParaRPr lang="en-US" sz="1600" dirty="0"/>
          </a:p>
          <a:p>
            <a:r>
              <a:rPr lang="en-US" sz="1600" dirty="0"/>
              <a:t>Environment=CATALINA_HOME=/opt/tomcat</a:t>
            </a:r>
          </a:p>
          <a:p>
            <a:r>
              <a:rPr lang="en-US" sz="1600" dirty="0"/>
              <a:t>Environment=CATALINA_BASE=/opt/tomcat</a:t>
            </a:r>
          </a:p>
          <a:p>
            <a:r>
              <a:rPr lang="en-US" sz="1600" dirty="0"/>
              <a:t>Environment='CATALINA_OPTS=-Xms512M -Xmx1024M -server -XX:+</a:t>
            </a:r>
            <a:r>
              <a:rPr lang="en-US" sz="1600" dirty="0" err="1"/>
              <a:t>UseParallelGC</a:t>
            </a:r>
            <a:r>
              <a:rPr lang="en-US" sz="1600" dirty="0"/>
              <a:t>'</a:t>
            </a:r>
          </a:p>
          <a:p>
            <a:r>
              <a:rPr lang="en-US" sz="1600" dirty="0"/>
              <a:t>Environment='JAVA_OPTS=-</a:t>
            </a:r>
            <a:r>
              <a:rPr lang="en-US" sz="1600" dirty="0" err="1"/>
              <a:t>Djava.awt.headless</a:t>
            </a:r>
            <a:r>
              <a:rPr lang="en-US" sz="1600" dirty="0"/>
              <a:t>=true -</a:t>
            </a:r>
            <a:r>
              <a:rPr lang="en-US" sz="1600" dirty="0" err="1"/>
              <a:t>Djava.security.egd</a:t>
            </a:r>
            <a:r>
              <a:rPr lang="en-US" sz="1600" dirty="0"/>
              <a:t>=file:/</a:t>
            </a:r>
            <a:r>
              <a:rPr lang="en-US" sz="1600" dirty="0" err="1"/>
              <a:t>dev</a:t>
            </a:r>
            <a:r>
              <a:rPr lang="en-US" sz="1600" dirty="0"/>
              <a:t>/./</a:t>
            </a:r>
            <a:r>
              <a:rPr lang="en-US" sz="1600" dirty="0" err="1"/>
              <a:t>urandom</a:t>
            </a:r>
            <a:r>
              <a:rPr lang="en-US" sz="1600" dirty="0" smtClean="0"/>
              <a:t>'</a:t>
            </a:r>
            <a:endParaRPr lang="en-US" sz="1600" dirty="0"/>
          </a:p>
        </p:txBody>
      </p:sp>
      <p:sp>
        <p:nvSpPr>
          <p:cNvPr id="4" name="Text Placeholder 3"/>
          <p:cNvSpPr>
            <a:spLocks noGrp="1"/>
          </p:cNvSpPr>
          <p:nvPr>
            <p:ph type="body" sz="quarter" idx="11"/>
          </p:nvPr>
        </p:nvSpPr>
        <p:spPr/>
        <p:txBody>
          <a:bodyPr/>
          <a:lstStyle/>
          <a:p>
            <a:r>
              <a:rPr lang="en-US" dirty="0" smtClean="0"/>
              <a:t>~/cookbooks/tomcat/templates/default/</a:t>
            </a:r>
            <a:r>
              <a:rPr lang="en-US" dirty="0" err="1" smtClean="0"/>
              <a:t>tomcat.service.erb</a:t>
            </a:r>
            <a:endParaRPr lang="en-US" dirty="0"/>
          </a:p>
        </p:txBody>
      </p:sp>
      <p:sp>
        <p:nvSpPr>
          <p:cNvPr id="8" name="Text Placeholder 2"/>
          <p:cNvSpPr>
            <a:spLocks noGrp="1"/>
          </p:cNvSpPr>
          <p:nvPr>
            <p:ph type="body" sz="quarter" idx="11"/>
          </p:nvPr>
        </p:nvSpPr>
        <p:spPr>
          <a:xfrm>
            <a:off x="1121104" y="2122472"/>
            <a:ext cx="14422528" cy="729785"/>
          </a:xfrm>
          <a:solidFill>
            <a:schemeClr val="accent5"/>
          </a:solidFill>
        </p:spPr>
        <p:txBody>
          <a:bodyPr/>
          <a:lstStyle/>
          <a:p>
            <a:pPr algn="ctr"/>
            <a:r>
              <a:rPr lang="en-US" sz="3200" dirty="0">
                <a:solidFill>
                  <a:schemeClr val="bg1"/>
                </a:solidFill>
                <a:latin typeface="+mn-lt"/>
              </a:rPr>
              <a:t>https://</a:t>
            </a:r>
            <a:r>
              <a:rPr lang="en-US" sz="3200" dirty="0" err="1">
                <a:solidFill>
                  <a:schemeClr val="bg1"/>
                </a:solidFill>
                <a:latin typeface="+mn-lt"/>
              </a:rPr>
              <a:t>goo.gl</a:t>
            </a:r>
            <a:r>
              <a:rPr lang="en-US" sz="3200" dirty="0">
                <a:solidFill>
                  <a:schemeClr val="bg1"/>
                </a:solidFill>
                <a:latin typeface="+mn-lt"/>
              </a:rPr>
              <a:t>/vlx2PZ</a:t>
            </a:r>
            <a:endParaRPr lang="en-US" sz="3200" dirty="0">
              <a:solidFill>
                <a:schemeClr val="bg1"/>
              </a:solidFill>
              <a:latin typeface="+mn-lt"/>
            </a:endParaRPr>
          </a:p>
        </p:txBody>
      </p:sp>
    </p:spTree>
    <p:extLst>
      <p:ext uri="{BB962C8B-B14F-4D97-AF65-F5344CB8AC3E}">
        <p14:creationId xmlns:p14="http://schemas.microsoft.com/office/powerpoint/2010/main" val="2001841791"/>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6312316"/>
            <a:ext cx="14404273" cy="1774840"/>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smtClean="0"/>
              <a:t>The command to execute requires only the command. No additional properties and uses the default action.</a:t>
            </a:r>
          </a:p>
          <a:p>
            <a:endParaRPr lang="en-US" dirty="0"/>
          </a:p>
          <a:p>
            <a:r>
              <a:rPr lang="en-US" dirty="0" smtClean="0"/>
              <a:t>When any resource relies on the default values of the properties and the default action you do not have to append the </a:t>
            </a:r>
            <a:r>
              <a:rPr lang="en-US" b="1" dirty="0" smtClean="0">
                <a:latin typeface="Courier New"/>
                <a:cs typeface="Courier New"/>
              </a:rPr>
              <a:t>do ... end</a:t>
            </a:r>
            <a:r>
              <a:rPr lang="en-US" dirty="0" smtClean="0"/>
              <a:t> block to the 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122940824"/>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daemon-reload</a:t>
            </a:r>
          </a:p>
          <a:p>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systemctl</a:t>
            </a:r>
            <a:r>
              <a:rPr lang="en-US" dirty="0" smtClean="0"/>
              <a:t> daemon-reload'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smtClean="0"/>
              <a:t>execute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39427832"/>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service</a:t>
            </a:r>
            <a:endParaRPr lang="en-US" dirty="0"/>
          </a:p>
        </p:txBody>
      </p:sp>
      <p:sp>
        <p:nvSpPr>
          <p:cNvPr id="3" name="Subtitle 2"/>
          <p:cNvSpPr>
            <a:spLocks noGrp="1"/>
          </p:cNvSpPr>
          <p:nvPr>
            <p:ph type="subTitle" idx="1"/>
          </p:nvPr>
        </p:nvSpPr>
        <p:spPr/>
        <p:txBody>
          <a:bodyPr/>
          <a:lstStyle/>
          <a:p>
            <a:r>
              <a:rPr lang="en-US" dirty="0"/>
              <a:t>Use the service resource to manage a service</a:t>
            </a:r>
            <a:r>
              <a:rPr lang="en-US" dirty="0" smtClean="0"/>
              <a:t>.</a:t>
            </a:r>
          </a:p>
          <a:p>
            <a:endParaRPr lang="en-US" dirty="0"/>
          </a:p>
          <a:p>
            <a:r>
              <a:rPr lang="en-US" dirty="0" smtClean="0"/>
              <a:t>A resource can be provided more than one action. This is not often necessary for most resources except for the service </a:t>
            </a:r>
            <a:r>
              <a:rPr lang="en-US" smtClean="0"/>
              <a:t>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docs.chef.io/resource_service.html</a:t>
            </a:r>
            <a:endParaRPr lang="en-US" sz="4000" dirty="0" smtClean="0"/>
          </a:p>
        </p:txBody>
      </p:sp>
    </p:spTree>
    <p:extLst>
      <p:ext uri="{BB962C8B-B14F-4D97-AF65-F5344CB8AC3E}">
        <p14:creationId xmlns:p14="http://schemas.microsoft.com/office/powerpoint/2010/main" val="207573216"/>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a:t>
            </a:r>
            <a:r>
              <a:rPr lang="en-US" dirty="0" smtClean="0"/>
              <a:t>tomcat</a:t>
            </a:r>
            <a:endParaRPr lang="en-US" dirty="0"/>
          </a:p>
        </p:txBody>
      </p:sp>
      <p:sp>
        <p:nvSpPr>
          <p:cNvPr id="3" name="Content Placeholder 2"/>
          <p:cNvSpPr>
            <a:spLocks noGrp="1"/>
          </p:cNvSpPr>
          <p:nvPr>
            <p:ph sz="quarter" idx="12"/>
          </p:nvPr>
        </p:nvSpPr>
        <p:spPr/>
        <p:txBody>
          <a:bodyPr/>
          <a:lstStyle/>
          <a:p>
            <a:r>
              <a:rPr lang="en-US" dirty="0" smtClean="0"/>
              <a:t>service 'tomcat' do</a:t>
            </a:r>
          </a:p>
          <a:p>
            <a:r>
              <a:rPr lang="en-US" dirty="0" smtClean="0"/>
              <a:t>  action [:start, :enable]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69598584"/>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p>
          <a:p>
            <a:endParaRPr lang="en-US" dirty="0"/>
          </a:p>
          <a:p>
            <a:r>
              <a:rPr lang="en-US" dirty="0"/>
              <a:t>service 'tomcat' do</a:t>
            </a:r>
          </a:p>
          <a:p>
            <a:r>
              <a:rPr lang="en-US" dirty="0"/>
              <a:t>  action [:start, :enable]</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59649"/>
            <a:ext cx="14404273" cy="1674586"/>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 * template[/</a:t>
            </a:r>
            <a:r>
              <a:rPr lang="en-US" dirty="0" err="1"/>
              <a:t>etc</a:t>
            </a:r>
            <a:r>
              <a:rPr lang="en-US" dirty="0"/>
              <a:t>/</a:t>
            </a:r>
            <a:r>
              <a:rPr lang="en-US" dirty="0" err="1"/>
              <a:t>systemd</a:t>
            </a:r>
            <a:r>
              <a:rPr lang="en-US" dirty="0"/>
              <a:t>/system/</a:t>
            </a:r>
            <a:r>
              <a:rPr lang="en-US" dirty="0" err="1"/>
              <a:t>tomcat.service</a:t>
            </a:r>
            <a:r>
              <a:rPr lang="en-US" dirty="0"/>
              <a:t>] action create</a:t>
            </a:r>
          </a:p>
          <a:p>
            <a:r>
              <a:rPr lang="en-US" dirty="0"/>
              <a:t>    - create new file /</a:t>
            </a:r>
            <a:r>
              <a:rPr lang="en-US" dirty="0" err="1"/>
              <a:t>etc</a:t>
            </a:r>
            <a:r>
              <a:rPr lang="en-US" dirty="0"/>
              <a:t>/</a:t>
            </a:r>
            <a:r>
              <a:rPr lang="en-US" dirty="0" err="1"/>
              <a:t>systemd</a:t>
            </a:r>
            <a:r>
              <a:rPr lang="en-US" dirty="0"/>
              <a:t>/system/</a:t>
            </a:r>
            <a:r>
              <a:rPr lang="en-US" dirty="0" err="1"/>
              <a:t>tomcat.service</a:t>
            </a:r>
            <a:endParaRPr lang="en-US" dirty="0"/>
          </a:p>
          <a:p>
            <a:r>
              <a:rPr lang="en-US" dirty="0"/>
              <a:t>    - update content in file /</a:t>
            </a:r>
            <a:r>
              <a:rPr lang="en-US" dirty="0" err="1"/>
              <a:t>etc</a:t>
            </a:r>
            <a:r>
              <a:rPr lang="en-US" dirty="0"/>
              <a:t>/</a:t>
            </a:r>
            <a:r>
              <a:rPr lang="en-US" dirty="0" err="1"/>
              <a:t>systemd</a:t>
            </a:r>
            <a:r>
              <a:rPr lang="en-US" dirty="0"/>
              <a:t>/system/</a:t>
            </a:r>
            <a:r>
              <a:rPr lang="en-US" dirty="0" err="1"/>
              <a:t>tomcat.service</a:t>
            </a:r>
            <a:r>
              <a:rPr lang="en-US" dirty="0"/>
              <a:t> from none to 1c1c1c</a:t>
            </a:r>
          </a:p>
          <a:p>
            <a:r>
              <a:rPr lang="en-US" dirty="0"/>
              <a:t>    --- /</a:t>
            </a:r>
            <a:r>
              <a:rPr lang="en-US" dirty="0" err="1"/>
              <a:t>etc</a:t>
            </a:r>
            <a:r>
              <a:rPr lang="en-US" dirty="0"/>
              <a:t>/</a:t>
            </a:r>
            <a:r>
              <a:rPr lang="en-US" dirty="0" err="1"/>
              <a:t>systemd</a:t>
            </a:r>
            <a:r>
              <a:rPr lang="en-US" dirty="0"/>
              <a:t>/system/</a:t>
            </a:r>
            <a:r>
              <a:rPr lang="en-US" dirty="0" err="1"/>
              <a:t>tomcat.service</a:t>
            </a:r>
            <a:r>
              <a:rPr lang="en-US" dirty="0"/>
              <a:t>	2016-05-03 18:03:35.247480902 +0000</a:t>
            </a:r>
          </a:p>
          <a:p>
            <a:r>
              <a:rPr lang="en-US" dirty="0"/>
              <a:t>    +++ /</a:t>
            </a:r>
            <a:r>
              <a:rPr lang="en-US" dirty="0" err="1"/>
              <a:t>etc</a:t>
            </a:r>
            <a:r>
              <a:rPr lang="en-US" dirty="0"/>
              <a:t>/</a:t>
            </a:r>
            <a:r>
              <a:rPr lang="en-US" dirty="0" err="1"/>
              <a:t>systemd</a:t>
            </a:r>
            <a:r>
              <a:rPr lang="en-US" dirty="0"/>
              <a:t>/system/.tomcat.service20160503-9371-10s8llh	2016-05-03 18:03:35.246480902 +0000</a:t>
            </a:r>
          </a:p>
          <a:p>
            <a:r>
              <a:rPr lang="en-US" dirty="0"/>
              <a:t>    @@ -1 +1,23 @@</a:t>
            </a:r>
          </a:p>
          <a:p>
            <a:r>
              <a:rPr lang="en-US" dirty="0"/>
              <a:t>    +[Unit</a:t>
            </a:r>
            <a:r>
              <a:rPr lang="en-US" dirty="0" smtClean="0"/>
              <a:t>]</a:t>
            </a:r>
          </a:p>
          <a:p>
            <a:r>
              <a:rPr lang="en-US" dirty="0"/>
              <a:t>    +Description=Apache Tomcat Web Application Container</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95953572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1624546929"/>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Tree>
    <p:extLst>
      <p:ext uri="{BB962C8B-B14F-4D97-AF65-F5344CB8AC3E}">
        <p14:creationId xmlns:p14="http://schemas.microsoft.com/office/powerpoint/2010/main" val="680948258"/>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197599"/>
            <a:ext cx="5063067" cy="914400"/>
          </a:xfrm>
          <a:prstGeom prst="rect">
            <a:avLst/>
          </a:prstGeom>
        </p:spPr>
        <p:txBody>
          <a:bodyPr vert="horz" wrap="none" lIns="91440" tIns="91440" rIns="91440" bIns="91440" rtlCol="0">
            <a:normAutofit/>
          </a:bodyPr>
          <a:lstStyle/>
          <a:p>
            <a:pPr algn="ctr"/>
            <a:r>
              <a:rPr lang="en-US" sz="4000" dirty="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18780</TotalTime>
  <Words>3872</Words>
  <Application>Microsoft Macintosh PowerPoint</Application>
  <PresentationFormat>Custom</PresentationFormat>
  <Paragraphs>648</Paragraphs>
  <Slides>99</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99</vt:i4>
      </vt:variant>
    </vt:vector>
  </HeadingPairs>
  <TitlesOfParts>
    <vt:vector size="106" baseType="lpstr">
      <vt:lpstr>Courier</vt:lpstr>
      <vt:lpstr>Courier New</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Tomcat Setup Instructions</vt:lpstr>
      <vt:lpstr>Install Prerequisite Packages</vt:lpstr>
      <vt:lpstr>Create Required Users</vt:lpstr>
      <vt:lpstr>Download and Extract Tomcat</vt:lpstr>
      <vt:lpstr>Set the Correct Directory Permissions</vt:lpstr>
      <vt:lpstr>Set up the Tomcat Service</vt:lpstr>
      <vt:lpstr>Verify that Tomcat is Running</vt:lpstr>
      <vt:lpstr>Learning How to Chef</vt:lpstr>
      <vt:lpstr>Cookbook</vt:lpstr>
      <vt:lpstr>chef</vt:lpstr>
      <vt:lpstr>Creating a Cookbooks Directory</vt:lpstr>
      <vt:lpstr>Creating a tomcat cookbook in cookbooks</vt:lpstr>
      <vt:lpstr>Viewing the tomcat Directory</vt:lpstr>
      <vt:lpstr>Learning How to Chef</vt:lpstr>
      <vt:lpstr>Install Prerequisite Packages</vt:lpstr>
      <vt:lpstr>Resource</vt:lpstr>
      <vt:lpstr>Resource: Package</vt:lpstr>
      <vt:lpstr>The Package Resource</vt:lpstr>
      <vt:lpstr>PowerPoint Presentation</vt:lpstr>
      <vt:lpstr>Opening the Default Recipe</vt:lpstr>
      <vt:lpstr>Adding the Package Resource to the Recipe</vt:lpstr>
      <vt:lpstr>Learning How to Chef</vt:lpstr>
      <vt:lpstr>chef-client</vt:lpstr>
      <vt:lpstr>chef-client --local-mode (or -z)</vt:lpstr>
      <vt:lpstr>chef-client --runlist "recipe[COOKBOOK::RECIPE]"</vt:lpstr>
      <vt:lpstr>Returning to the Home directory</vt:lpstr>
      <vt:lpstr>Applying tomcat Cookbook's default Recipe</vt:lpstr>
      <vt:lpstr>Learning How to Chef</vt:lpstr>
      <vt:lpstr>Q&amp;A</vt:lpstr>
      <vt:lpstr>Build the Recipe</vt:lpstr>
      <vt:lpstr>Create Required Users</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Applying tomcat Cookbook's default Recipe</vt:lpstr>
      <vt:lpstr>Build the Recipe</vt:lpstr>
      <vt:lpstr>Download and Extract Tomcat</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Applying tomcat Cookbook's default Recipe</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Applying tomcat Cookbook's default Recipe</vt:lpstr>
      <vt:lpstr>Build the Recipe</vt:lpstr>
      <vt:lpstr>Setting up the Tomcat Service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Resource: execute</vt:lpstr>
      <vt:lpstr>PowerPoint Presentation</vt:lpstr>
      <vt:lpstr>Adding the execute Resource</vt:lpstr>
      <vt:lpstr>Resource: service</vt:lpstr>
      <vt:lpstr>PowerPoint Presentation</vt:lpstr>
      <vt:lpstr>Adding the service Resource</vt:lpstr>
      <vt:lpstr>Applying tomcat Cookbook's default Recipe</vt:lpstr>
      <vt:lpstr>Build the Recipe</vt:lpstr>
      <vt:lpstr>Verify that Tomcat is Running</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2468</cp:revision>
  <cp:lastPrinted>2016-02-24T01:48:58Z</cp:lastPrinted>
  <dcterms:created xsi:type="dcterms:W3CDTF">2012-09-13T17:36:07Z</dcterms:created>
  <dcterms:modified xsi:type="dcterms:W3CDTF">2016-05-05T02:03:48Z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